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sldIdLst>
    <p:sldId id="284" r:id="rId5"/>
    <p:sldId id="286" r:id="rId6"/>
    <p:sldId id="287" r:id="rId7"/>
    <p:sldId id="288" r:id="rId8"/>
    <p:sldId id="293" r:id="rId9"/>
    <p:sldId id="297" r:id="rId10"/>
    <p:sldId id="299" r:id="rId11"/>
    <p:sldId id="300" r:id="rId12"/>
    <p:sldId id="301" r:id="rId13"/>
    <p:sldId id="302" r:id="rId14"/>
    <p:sldId id="303" r:id="rId15"/>
    <p:sldId id="296" r:id="rId16"/>
    <p:sldId id="292" r:id="rId17"/>
    <p:sldId id="309" r:id="rId18"/>
    <p:sldId id="311" r:id="rId19"/>
    <p:sldId id="308" r:id="rId20"/>
    <p:sldId id="307" r:id="rId21"/>
    <p:sldId id="304" r:id="rId22"/>
    <p:sldId id="310" r:id="rId23"/>
    <p:sldId id="305" r:id="rId24"/>
    <p:sldId id="312" r:id="rId25"/>
    <p:sldId id="313" r:id="rId26"/>
    <p:sldId id="314" r:id="rId27"/>
    <p:sldId id="315" r:id="rId28"/>
    <p:sldId id="316" r:id="rId29"/>
    <p:sldId id="29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4899" autoAdjust="0"/>
  </p:normalViewPr>
  <p:slideViewPr>
    <p:cSldViewPr snapToGrid="0" snapToObjects="1" showGuides="1">
      <p:cViewPr>
        <p:scale>
          <a:sx n="75" d="100"/>
          <a:sy n="75" d="100"/>
        </p:scale>
        <p:origin x="824" y="320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3/15/2024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/>
              <a:t>HOSPITAL MANGEMENT </a:t>
            </a:r>
            <a:br>
              <a:rPr lang="en-US" sz="5400" dirty="0"/>
            </a:br>
            <a:r>
              <a:rPr lang="en-US" sz="5400" dirty="0"/>
              <a:t>SYSTEM</a:t>
            </a:r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37AF8E-08AA-3BE2-6EA3-48945D710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779" y="812292"/>
            <a:ext cx="3834628" cy="492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DM Sans Medium"/>
              </a:rPr>
              <a:t>Bill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5"/>
            <a:ext cx="5010912" cy="2732227"/>
          </a:xfrm>
        </p:spPr>
        <p:txBody>
          <a:bodyPr/>
          <a:lstStyle/>
          <a:p>
            <a:r>
              <a:rPr lang="en-US" dirty="0"/>
              <a:t>The Bill entity include following attributes:</a:t>
            </a:r>
          </a:p>
          <a:p>
            <a:r>
              <a:rPr lang="en-US" dirty="0"/>
              <a:t>1. </a:t>
            </a:r>
            <a:r>
              <a:rPr lang="en-US" dirty="0" err="1"/>
              <a:t>b_id</a:t>
            </a:r>
            <a:r>
              <a:rPr lang="en-US" dirty="0"/>
              <a:t>(Primary Key)</a:t>
            </a:r>
          </a:p>
          <a:p>
            <a:r>
              <a:rPr lang="en-US" dirty="0"/>
              <a:t>2. </a:t>
            </a:r>
            <a:r>
              <a:rPr lang="en-US" dirty="0" err="1"/>
              <a:t>basicCharges</a:t>
            </a:r>
            <a:endParaRPr lang="en-US" dirty="0"/>
          </a:p>
          <a:p>
            <a:r>
              <a:rPr lang="en-US" dirty="0"/>
              <a:t>3. </a:t>
            </a:r>
            <a:r>
              <a:rPr lang="en-US" dirty="0" err="1"/>
              <a:t>additionalCharges</a:t>
            </a:r>
            <a:endParaRPr lang="en-US" dirty="0"/>
          </a:p>
          <a:p>
            <a:r>
              <a:rPr lang="en-US" dirty="0"/>
              <a:t>4. </a:t>
            </a:r>
            <a:r>
              <a:rPr lang="en-US" dirty="0" err="1"/>
              <a:t>medicationCharges</a:t>
            </a:r>
            <a:endParaRPr lang="en-US" dirty="0"/>
          </a:p>
          <a:p>
            <a:r>
              <a:rPr lang="en-US" dirty="0"/>
              <a:t>5. </a:t>
            </a:r>
            <a:r>
              <a:rPr lang="en-US" dirty="0" err="1"/>
              <a:t>roomCharges</a:t>
            </a:r>
            <a:endParaRPr lang="en-US" dirty="0"/>
          </a:p>
          <a:p>
            <a:r>
              <a:rPr lang="en-US" dirty="0"/>
              <a:t>6. </a:t>
            </a:r>
            <a:r>
              <a:rPr lang="en-US" dirty="0" err="1"/>
              <a:t>doctorFees</a:t>
            </a:r>
            <a:endParaRPr lang="en-US" dirty="0"/>
          </a:p>
          <a:p>
            <a:r>
              <a:rPr lang="en-US" dirty="0"/>
              <a:t>7. </a:t>
            </a:r>
            <a:r>
              <a:rPr lang="en-US" dirty="0" err="1"/>
              <a:t>totalCharges</a:t>
            </a:r>
            <a:endParaRPr lang="en-US" dirty="0"/>
          </a:p>
          <a:p>
            <a:r>
              <a:rPr lang="en-US" dirty="0"/>
              <a:t>8. </a:t>
            </a:r>
            <a:r>
              <a:rPr lang="en-US" dirty="0" err="1"/>
              <a:t>patient_id</a:t>
            </a:r>
            <a:r>
              <a:rPr lang="en-US" dirty="0"/>
              <a:t>(Foreign Key)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511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DM Sans Medium"/>
              </a:rPr>
              <a:t>Payment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5"/>
            <a:ext cx="5010912" cy="2732227"/>
          </a:xfrm>
        </p:spPr>
        <p:txBody>
          <a:bodyPr/>
          <a:lstStyle/>
          <a:p>
            <a:r>
              <a:rPr lang="en-US" dirty="0"/>
              <a:t>The Payment entity include following attributes:</a:t>
            </a:r>
          </a:p>
          <a:p>
            <a:r>
              <a:rPr lang="en-US" dirty="0"/>
              <a:t>1. </a:t>
            </a:r>
            <a:r>
              <a:rPr lang="en-US" dirty="0" err="1"/>
              <a:t>p_id</a:t>
            </a:r>
            <a:r>
              <a:rPr lang="en-US" dirty="0"/>
              <a:t> (Primary Key)</a:t>
            </a:r>
          </a:p>
          <a:p>
            <a:r>
              <a:rPr lang="en-US" dirty="0"/>
              <a:t>2. </a:t>
            </a:r>
            <a:r>
              <a:rPr lang="en-US" dirty="0" err="1"/>
              <a:t>bill_id</a:t>
            </a:r>
            <a:r>
              <a:rPr lang="en-US" dirty="0"/>
              <a:t> (Foreign Key)</a:t>
            </a:r>
          </a:p>
          <a:p>
            <a:r>
              <a:rPr lang="en-US" dirty="0"/>
              <a:t>3. </a:t>
            </a:r>
            <a:r>
              <a:rPr lang="en-US" dirty="0" err="1"/>
              <a:t>paymentMethod</a:t>
            </a:r>
            <a:endParaRPr lang="en-US" dirty="0"/>
          </a:p>
          <a:p>
            <a:r>
              <a:rPr lang="en-US" dirty="0"/>
              <a:t>4. amount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26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79D0-D5BE-BC05-B3B3-05E97433F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Relationship</a:t>
            </a:r>
            <a:br>
              <a:rPr lang="en-US" sz="3600" dirty="0"/>
            </a:br>
            <a:r>
              <a:rPr lang="en-US" sz="3600" dirty="0"/>
              <a:t>Among Entities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66C0EF-C5A6-69F2-BCD5-6F3E103229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308556"/>
            <a:ext cx="3840480" cy="338328"/>
          </a:xfrm>
        </p:spPr>
        <p:txBody>
          <a:bodyPr/>
          <a:lstStyle/>
          <a:p>
            <a:r>
              <a:rPr lang="en-US" dirty="0"/>
              <a:t>Patient and Bill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A2B835-2EB4-13B7-BE89-EDFBC68B96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689202"/>
            <a:ext cx="5029200" cy="338328"/>
          </a:xfrm>
        </p:spPr>
        <p:txBody>
          <a:bodyPr/>
          <a:lstStyle/>
          <a:p>
            <a:r>
              <a:rPr lang="en-US" dirty="0"/>
              <a:t>Each patient can have only one billing record, and each billing record is associated with exactly one patient. (One-to-One)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268DA4-D5BC-38AA-54EB-D10668305C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545867"/>
            <a:ext cx="3840480" cy="338328"/>
          </a:xfrm>
        </p:spPr>
        <p:txBody>
          <a:bodyPr/>
          <a:lstStyle/>
          <a:p>
            <a:r>
              <a:rPr lang="en-US" dirty="0"/>
              <a:t>Patient and Payment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798351D-2881-C0EE-6D6D-424E1230A6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05832" y="1947672"/>
            <a:ext cx="5276087" cy="338328"/>
          </a:xfrm>
        </p:spPr>
        <p:txBody>
          <a:bodyPr/>
          <a:lstStyle/>
          <a:p>
            <a:r>
              <a:rPr lang="en-US" dirty="0"/>
              <a:t>Each patient can have multiple payment records, but each payment record is associated with exactly one patient.(One-to-Many)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589FD6-C049-67E3-0386-55C9E18A5B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05832" y="2826941"/>
            <a:ext cx="3840480" cy="338328"/>
          </a:xfrm>
        </p:spPr>
        <p:txBody>
          <a:bodyPr/>
          <a:lstStyle/>
          <a:p>
            <a:r>
              <a:rPr lang="en-US" dirty="0"/>
              <a:t>Doctor and Patient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0AE4BAA-4471-F175-A91F-AF7D4D9694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123463"/>
            <a:ext cx="5029200" cy="338328"/>
          </a:xfrm>
        </p:spPr>
        <p:txBody>
          <a:bodyPr/>
          <a:lstStyle/>
          <a:p>
            <a:r>
              <a:rPr lang="en-US" dirty="0"/>
              <a:t>A doctor can be assigned to multiple patients, and a patient can be attended by multiple doctors. This relationship is represented by the doctors and patients tables.(Many-</a:t>
            </a:r>
            <a:r>
              <a:rPr lang="en-US" dirty="0" err="1"/>
              <a:t>toMany</a:t>
            </a:r>
            <a:r>
              <a:rPr lang="en-US" dirty="0"/>
              <a:t>)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BEE4168-3FE3-7D58-F903-91FC215BAE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805832" y="4100297"/>
            <a:ext cx="3840480" cy="338328"/>
          </a:xfrm>
        </p:spPr>
        <p:txBody>
          <a:bodyPr/>
          <a:lstStyle/>
          <a:p>
            <a:r>
              <a:rPr lang="en-US" dirty="0"/>
              <a:t>Staff and Patient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6C25713-E18A-8B65-C9FA-9A00A9CBBA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3" y="4414084"/>
            <a:ext cx="5312055" cy="338328"/>
          </a:xfrm>
        </p:spPr>
        <p:txBody>
          <a:bodyPr/>
          <a:lstStyle/>
          <a:p>
            <a:r>
              <a:rPr lang="en-US" dirty="0"/>
              <a:t>Staff members can be associated with multiple patients, and a patient can interact with multiple staff members. This relationship is represented by the staff and patients tables.( Many-to-Many)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C99BB05-2464-9628-4AF6-F75298B4B89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05832" y="5420711"/>
            <a:ext cx="3840480" cy="338328"/>
          </a:xfrm>
        </p:spPr>
        <p:txBody>
          <a:bodyPr/>
          <a:lstStyle/>
          <a:p>
            <a:r>
              <a:rPr lang="en-US" dirty="0"/>
              <a:t>Staff and Doctor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B94B1B-FC15-3A7B-A562-06B6F366B3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05832" y="5822516"/>
            <a:ext cx="5029200" cy="338328"/>
          </a:xfrm>
        </p:spPr>
        <p:txBody>
          <a:bodyPr/>
          <a:lstStyle/>
          <a:p>
            <a:r>
              <a:rPr lang="en-US" dirty="0"/>
              <a:t>A staff member can work with multiple doctors, and a doctor can have interactions with multiple staff members.( Many-to-Many) </a:t>
            </a:r>
          </a:p>
        </p:txBody>
      </p:sp>
    </p:spTree>
    <p:extLst>
      <p:ext uri="{BB962C8B-B14F-4D97-AF65-F5344CB8AC3E}">
        <p14:creationId xmlns:p14="http://schemas.microsoft.com/office/powerpoint/2010/main" val="866533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B732-6FD3-D0DA-92AF-1D7A68E3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Continued….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86D0EB4-87A1-9926-18A9-F1A65DC20A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Staff and Bill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7B26A88-F289-88EA-E384-570C7CF8B5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indent="0">
              <a:buNone/>
            </a:pPr>
            <a:r>
              <a:rPr lang="en-US" dirty="0"/>
              <a:t>Each billing record is associated with a staff member who handles the billing process. This relationship ensures that a billing record has a responsible staff member.(One-to-One)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309F894-D6ED-3B69-812A-EDD9C07D6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Payment and Bill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A6AD7D6-3293-B4C1-4263-E02BE31B4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 indent="0">
              <a:buNone/>
            </a:pPr>
            <a:r>
              <a:rPr lang="en-US" dirty="0"/>
              <a:t>Many payment records is tied with one record in the Bill table.(Many- to-One)</a:t>
            </a: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3322B0EB-0749-E394-7D78-05C325473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36FE9B74-96B4-4C88-49C9-E2D42BDCD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8A78422D-0122-1218-F0A5-9EF64D22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646725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ER Diagram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471245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2D2C65-B4D0-5FA2-1D94-C612DAA0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32D4FF-FC51-6747-5E42-B000DF5F9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Hospital Management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7F46A-6A8C-A243-3777-63097B311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B27378-992D-F59F-B14B-EC6529863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325437"/>
            <a:ext cx="11344275" cy="610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40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Class Diagram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74872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1DDB-6F74-2FDA-7177-ACDEFEDC5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17</a:t>
            </a:fld>
            <a:endParaRPr lang="en-US" noProof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7AA2065-2DB9-07BA-4F26-F1D85D926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81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367" y="3957272"/>
            <a:ext cx="6847657" cy="2181968"/>
          </a:xfrm>
        </p:spPr>
        <p:txBody>
          <a:bodyPr/>
          <a:lstStyle/>
          <a:p>
            <a:pPr algn="ctr"/>
            <a:r>
              <a:rPr lang="en-US" dirty="0"/>
              <a:t>Sequence Diagram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383464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1A4415-E1CC-8283-36A1-8032F93C8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8FE7C6-8CE2-7B99-D720-F54F0909B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277F4-FD37-80A7-7FCA-E82BF52A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9AE04-D833-81D9-8E9E-5536A0A9BA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69159"/>
            <a:ext cx="12192000" cy="67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394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Requirement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Entity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Relationship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294980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D6D8D-A157-C286-5187-8DA9564F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F04019-436C-D407-FB8A-07B847D30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85F5E2-F6B8-79EB-5CA1-BC9CFC874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871CE0-BF29-C6AA-DBC0-9562B504C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DE25F3-3C13-F2D0-FCE2-8D0B7563E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2071497"/>
            <a:ext cx="7391399" cy="35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81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0190F-5A3C-2F6F-6CAA-D7598428B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Patient Menu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D140FA-7355-2FDF-A121-4F1515C7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AC008-4531-8382-4F73-4C6A23A69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108B-B51C-9907-EF7A-999037CF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1D396-74A5-B41C-6508-4D1DAB022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333" y="2233445"/>
            <a:ext cx="6519333" cy="315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73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A2570-A2BF-D6DF-D353-112A460A7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Doctor Menu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F2E905-5730-3B40-CD8B-A19E723F1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28AAC3-3892-D82F-1A70-AC8D0A306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D5630-EA0E-42E2-B9E2-7B22B372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F08780-D14A-0F38-1FE8-FD9663504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733" y="2133418"/>
            <a:ext cx="6263640" cy="347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0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E460-0B55-A494-D32F-504899D91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Staff Menu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191191-C1E0-D081-7934-03E8D2D7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FA01A3-C58E-9D88-7E53-99CC259A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4CF77-9C19-655E-0F54-F607A2D3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F0C4D1-8C3E-F278-6CF6-12C26A3AC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934" y="2238209"/>
            <a:ext cx="5825066" cy="308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99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78E2-A0D5-7636-422B-C35F5208F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Bill Menu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5107BF-D3D5-AB9A-C42B-75647705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25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DC359-3345-835B-0987-D342DB930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06D3BB-9B52-BFF6-7B8F-3118EDCD3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3C149D-8F26-0794-4BC6-36899DDC7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867" y="2297485"/>
            <a:ext cx="5266266" cy="334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51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03604C-AA5D-4573-1953-E13155CE9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483" y="812291"/>
            <a:ext cx="4636008" cy="486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Hospital Management System is used to manage all the </a:t>
            </a:r>
            <a:r>
              <a:rPr lang="en-US" dirty="0" err="1"/>
              <a:t>the</a:t>
            </a:r>
            <a:r>
              <a:rPr lang="en-US" dirty="0"/>
              <a:t> hospital operations such as </a:t>
            </a:r>
            <a:r>
              <a:rPr lang="en-US" dirty="0" err="1"/>
              <a:t>add,view</a:t>
            </a:r>
            <a:r>
              <a:rPr lang="en-US" dirty="0"/>
              <a:t> or delete </a:t>
            </a:r>
            <a:r>
              <a:rPr lang="en-US" dirty="0" err="1"/>
              <a:t>pantients</a:t>
            </a:r>
            <a:r>
              <a:rPr lang="en-US" dirty="0"/>
              <a:t>, doctors and staff and the bill associated with them.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1F01D9-FE6D-063B-A7EB-6FE462D61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656" y="-78598"/>
            <a:ext cx="4056953" cy="693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 is completed by:</a:t>
            </a:r>
            <a:br>
              <a:rPr lang="en-US" dirty="0"/>
            </a:br>
            <a:r>
              <a:rPr lang="en-US" dirty="0"/>
              <a:t>Aayush Kumar</a:t>
            </a:r>
            <a:br>
              <a:rPr lang="en-US" dirty="0"/>
            </a:br>
            <a:r>
              <a:rPr lang="en-US" dirty="0"/>
              <a:t>Saurabh Ojha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0CAC6-3968-4D63-A855-09547BB06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9AC71-9ED4-FA59-D386-5BD9C585DC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Language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F0E5B-65CB-787C-C52A-2038EEA098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Programming Language used </a:t>
            </a:r>
            <a:br>
              <a:rPr lang="en-US" dirty="0"/>
            </a:br>
            <a:r>
              <a:rPr lang="en-US" dirty="0"/>
              <a:t>for our project is  JAVA​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CADAC-D2BA-2781-21DF-E36A2D898F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Framework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50929C-496C-419D-93BC-D4ABBE462EF5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Hibernate is an object-relational mapping (ORM) framework for Java.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88B1D-28C5-C399-CA01-21BE7C5F1E5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IDE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C5E498-99B3-E3F4-A9B8-F11B4B9B0F27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US" dirty="0"/>
              <a:t>IntelliJ IDEA is an integrated development environment (IDE) primarily used for running our project</a:t>
            </a:r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25633612-F774-0CAE-9E5C-D01184B4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C2B4FE06-34C7-A80C-5DBE-4F5168C9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Hospital Management System</a:t>
            </a: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E227DBC0-C280-AC5C-C7A8-FF8D56C9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09524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include following entities:</a:t>
            </a:r>
          </a:p>
          <a:p>
            <a:pPr marL="397764" indent="-342900">
              <a:buAutoNum type="arabicPeriod"/>
            </a:pPr>
            <a:r>
              <a:rPr lang="en-US" dirty="0"/>
              <a:t>Patient</a:t>
            </a:r>
          </a:p>
          <a:p>
            <a:pPr marL="397764" indent="-342900">
              <a:buAutoNum type="arabicPeriod"/>
            </a:pPr>
            <a:r>
              <a:rPr lang="en-US" dirty="0"/>
              <a:t>Doctor</a:t>
            </a:r>
          </a:p>
          <a:p>
            <a:pPr marL="397764" indent="-342900">
              <a:buAutoNum type="arabicPeriod"/>
            </a:pPr>
            <a:r>
              <a:rPr lang="en-US" dirty="0"/>
              <a:t>Staff</a:t>
            </a:r>
          </a:p>
          <a:p>
            <a:pPr marL="397764" indent="-342900">
              <a:buAutoNum type="arabicPeriod"/>
            </a:pPr>
            <a:r>
              <a:rPr lang="en-US" dirty="0"/>
              <a:t>Bill</a:t>
            </a:r>
          </a:p>
          <a:p>
            <a:pPr marL="397764" indent="-342900">
              <a:buAutoNum type="arabicPeriod"/>
            </a:pPr>
            <a:r>
              <a:rPr lang="en-US" dirty="0"/>
              <a:t>Payment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20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5"/>
            <a:ext cx="5010912" cy="2732227"/>
          </a:xfrm>
        </p:spPr>
        <p:txBody>
          <a:bodyPr/>
          <a:lstStyle/>
          <a:p>
            <a:r>
              <a:rPr lang="en-US" dirty="0"/>
              <a:t>The Patient entity include following attributes:</a:t>
            </a:r>
          </a:p>
          <a:p>
            <a:pPr marL="397764" indent="-342900">
              <a:buAutoNum type="arabicPeriod"/>
            </a:pPr>
            <a:r>
              <a:rPr lang="en-US" dirty="0" err="1"/>
              <a:t>p_id</a:t>
            </a:r>
            <a:r>
              <a:rPr lang="en-US" dirty="0"/>
              <a:t> (Primary Key)</a:t>
            </a:r>
          </a:p>
          <a:p>
            <a:pPr marL="397764" indent="-342900">
              <a:buAutoNum type="arabicPeriod"/>
            </a:pPr>
            <a:r>
              <a:rPr lang="en-US" dirty="0" err="1"/>
              <a:t>fname</a:t>
            </a:r>
            <a:endParaRPr lang="en-US" dirty="0"/>
          </a:p>
          <a:p>
            <a:pPr marL="397764" indent="-342900">
              <a:buAutoNum type="arabicPeriod"/>
            </a:pPr>
            <a:r>
              <a:rPr lang="en-US" dirty="0"/>
              <a:t> </a:t>
            </a:r>
            <a:r>
              <a:rPr lang="en-US" dirty="0" err="1"/>
              <a:t>lname</a:t>
            </a:r>
            <a:endParaRPr lang="en-US" dirty="0"/>
          </a:p>
          <a:p>
            <a:pPr marL="397764" indent="-342900">
              <a:buAutoNum type="arabicPeriod"/>
            </a:pPr>
            <a:r>
              <a:rPr lang="en-US" dirty="0"/>
              <a:t>gender</a:t>
            </a:r>
          </a:p>
          <a:p>
            <a:pPr marL="397764" indent="-342900">
              <a:buAutoNum type="arabicPeriod"/>
            </a:pPr>
            <a:r>
              <a:rPr lang="en-US" dirty="0"/>
              <a:t>disease</a:t>
            </a:r>
          </a:p>
          <a:p>
            <a:pPr marL="397764" indent="-342900">
              <a:buAutoNum type="arabicPeriod"/>
            </a:pPr>
            <a:r>
              <a:rPr lang="en-US" dirty="0" err="1"/>
              <a:t>admitstatus</a:t>
            </a:r>
            <a:endParaRPr lang="en-US" dirty="0"/>
          </a:p>
          <a:p>
            <a:pPr marL="397764" indent="-342900">
              <a:buAutoNum type="arabicPeriod"/>
            </a:pPr>
            <a:r>
              <a:rPr lang="en-US" dirty="0"/>
              <a:t>age</a:t>
            </a:r>
          </a:p>
          <a:p>
            <a:pPr marL="397764" indent="-342900">
              <a:buAutoNum type="arabicPeriod"/>
            </a:pPr>
            <a:r>
              <a:rPr lang="en-US" dirty="0" err="1"/>
              <a:t>phone_no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019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Doctor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5"/>
            <a:ext cx="5010912" cy="2732227"/>
          </a:xfrm>
        </p:spPr>
        <p:txBody>
          <a:bodyPr/>
          <a:lstStyle/>
          <a:p>
            <a:r>
              <a:rPr lang="en-US" dirty="0"/>
              <a:t>The Doctor entity include following attributes:</a:t>
            </a:r>
          </a:p>
          <a:p>
            <a:r>
              <a:rPr lang="en-US" dirty="0"/>
              <a:t>1.d_id (Primary Key)</a:t>
            </a:r>
          </a:p>
          <a:p>
            <a:r>
              <a:rPr lang="en-US" dirty="0"/>
              <a:t>2. </a:t>
            </a:r>
            <a:r>
              <a:rPr lang="en-US" dirty="0" err="1"/>
              <a:t>d_name</a:t>
            </a:r>
            <a:endParaRPr lang="en-US" dirty="0"/>
          </a:p>
          <a:p>
            <a:r>
              <a:rPr lang="en-US" dirty="0"/>
              <a:t>3. qualification</a:t>
            </a:r>
          </a:p>
          <a:p>
            <a:r>
              <a:rPr lang="en-US" dirty="0"/>
              <a:t>4. </a:t>
            </a:r>
            <a:r>
              <a:rPr lang="en-US" dirty="0" err="1"/>
              <a:t>specilization</a:t>
            </a:r>
            <a:endParaRPr lang="en-US" dirty="0"/>
          </a:p>
          <a:p>
            <a:r>
              <a:rPr lang="en-US" dirty="0"/>
              <a:t>5. </a:t>
            </a:r>
            <a:r>
              <a:rPr lang="en-US" dirty="0" err="1"/>
              <a:t>availabilit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982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DM Sans Medium"/>
              </a:rPr>
              <a:t>Staff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5"/>
            <a:ext cx="5010912" cy="2732227"/>
          </a:xfrm>
        </p:spPr>
        <p:txBody>
          <a:bodyPr/>
          <a:lstStyle/>
          <a:p>
            <a:r>
              <a:rPr lang="en-US" dirty="0"/>
              <a:t>The Staff entity include following attributes:</a:t>
            </a:r>
          </a:p>
          <a:p>
            <a:r>
              <a:rPr lang="en-US" dirty="0"/>
              <a:t>1. </a:t>
            </a:r>
            <a:r>
              <a:rPr lang="en-US" dirty="0" err="1"/>
              <a:t>s_id</a:t>
            </a:r>
            <a:r>
              <a:rPr lang="en-US" dirty="0"/>
              <a:t> (Primary Key)</a:t>
            </a:r>
          </a:p>
          <a:p>
            <a:r>
              <a:rPr lang="en-US" dirty="0"/>
              <a:t>2. </a:t>
            </a:r>
            <a:r>
              <a:rPr lang="en-US" dirty="0" err="1"/>
              <a:t>fname</a:t>
            </a:r>
            <a:endParaRPr lang="en-US" dirty="0"/>
          </a:p>
          <a:p>
            <a:r>
              <a:rPr lang="en-US" dirty="0"/>
              <a:t>3. </a:t>
            </a:r>
            <a:r>
              <a:rPr lang="en-US" dirty="0" err="1"/>
              <a:t>lname</a:t>
            </a:r>
            <a:endParaRPr lang="en-US" dirty="0"/>
          </a:p>
          <a:p>
            <a:r>
              <a:rPr lang="en-US" dirty="0"/>
              <a:t>4. gender</a:t>
            </a:r>
          </a:p>
          <a:p>
            <a:r>
              <a:rPr lang="en-US" dirty="0"/>
              <a:t>5. designation</a:t>
            </a:r>
          </a:p>
          <a:p>
            <a:r>
              <a:rPr lang="en-US" dirty="0"/>
              <a:t>6. age</a:t>
            </a:r>
          </a:p>
          <a:p>
            <a:r>
              <a:rPr lang="en-US" dirty="0"/>
              <a:t>7. salary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148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{444EBB76-F5F5-47A6-9C72-E103FF862503}tf11429527_win32</Template>
  <TotalTime>488</TotalTime>
  <Words>607</Words>
  <Application>Microsoft Office PowerPoint</Application>
  <PresentationFormat>Widescreen</PresentationFormat>
  <Paragraphs>160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HOSPITAL MANGEMENT  SYSTEM</vt:lpstr>
      <vt:lpstr>Agenda</vt:lpstr>
      <vt:lpstr>Introduction </vt:lpstr>
      <vt:lpstr>The project is completed by: Aayush Kumar Saurabh Ojha</vt:lpstr>
      <vt:lpstr>Requirement</vt:lpstr>
      <vt:lpstr>Entity </vt:lpstr>
      <vt:lpstr>Patient </vt:lpstr>
      <vt:lpstr>Doctor </vt:lpstr>
      <vt:lpstr>Staff </vt:lpstr>
      <vt:lpstr>Bill </vt:lpstr>
      <vt:lpstr>Payment </vt:lpstr>
      <vt:lpstr>Relationship Among Entities</vt:lpstr>
      <vt:lpstr>Continued….</vt:lpstr>
      <vt:lpstr>ER Diagram</vt:lpstr>
      <vt:lpstr>PowerPoint Presentation</vt:lpstr>
      <vt:lpstr>Class Diagram</vt:lpstr>
      <vt:lpstr>PowerPoint Presentation</vt:lpstr>
      <vt:lpstr>Sequence Diagram       </vt:lpstr>
      <vt:lpstr>PowerPoint Presentation</vt:lpstr>
      <vt:lpstr>Output</vt:lpstr>
      <vt:lpstr>Main</vt:lpstr>
      <vt:lpstr>Patient Menu</vt:lpstr>
      <vt:lpstr>Doctor Menu</vt:lpstr>
      <vt:lpstr>Staff Menu</vt:lpstr>
      <vt:lpstr>Bill Menu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MANGEMENT  SYSTEM</dc:title>
  <dc:creator>Aayush Kumar</dc:creator>
  <cp:lastModifiedBy>Aayush Kumar</cp:lastModifiedBy>
  <cp:revision>2</cp:revision>
  <dcterms:created xsi:type="dcterms:W3CDTF">2024-03-15T10:54:48Z</dcterms:created>
  <dcterms:modified xsi:type="dcterms:W3CDTF">2024-03-15T19:02:55Z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